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4" r:id="rId3"/>
    <p:sldId id="311" r:id="rId4"/>
    <p:sldId id="312" r:id="rId5"/>
    <p:sldId id="31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31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F095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3" d="100"/>
          <a:sy n="63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A6016-40B1-4CBC-B750-C55A8194CDE5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7A3FD-D94B-4208-8E63-8EF55963219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675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2DC4-CE77-4A7D-A3B1-90993009C361}" type="slidenum">
              <a:rPr lang="en-MY" smtClean="0">
                <a:solidFill>
                  <a:prstClr val="black"/>
                </a:solidFill>
              </a:rPr>
              <a:pPr/>
              <a:t>1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5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2DC4-CE77-4A7D-A3B1-90993009C361}" type="slidenum">
              <a:rPr lang="en-MY" smtClean="0">
                <a:solidFill>
                  <a:prstClr val="black"/>
                </a:solidFill>
              </a:rPr>
              <a:pPr/>
              <a:t>13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9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17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619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830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82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1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84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3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0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786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41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8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3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238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51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83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964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194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6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60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8E91-7149-4087-8F5B-F66068C9C804}" type="datetimeFigureOut">
              <a:rPr lang="en-MY" smtClean="0"/>
              <a:t>27/10/2019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A187-9989-4032-A046-30B1022DB15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1580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85CE-6A15-42A6-972C-69945CF92289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27/10/2019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00CE-7FC0-4FF4-849C-C401D91505F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rita-bethel-ung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4158"/>
            <a:ext cx="8229600" cy="634082"/>
          </a:xfrm>
        </p:spPr>
        <p:txBody>
          <a:bodyPr>
            <a:normAutofit fontScale="90000"/>
          </a:bodyPr>
          <a:lstStyle/>
          <a:p>
            <a:pPr algn="l">
              <a:tabLst>
                <a:tab pos="2505075" algn="l"/>
              </a:tabLst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31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October, 2019 	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Butterworth Gospel Hall</a:t>
            </a:r>
            <a:endParaRPr lang="en-MY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980728"/>
            <a:ext cx="8229600" cy="5073427"/>
          </a:xfrm>
        </p:spPr>
        <p:txBody>
          <a:bodyPr>
            <a:normAutofit fontScale="92500"/>
          </a:bodyPr>
          <a:lstStyle/>
          <a:p>
            <a:pPr marL="355600" indent="-273050">
              <a:buNone/>
              <a:tabLst>
                <a:tab pos="355600" algn="l"/>
              </a:tabLs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cap="small" dirty="0">
                <a:latin typeface="Times New Roman" pitchFamily="18" charset="0"/>
                <a:cs typeface="Times New Roman" pitchFamily="18" charset="0"/>
              </a:rPr>
              <a:t>The Christian Priesthood 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Hebrews 10:19-25</a:t>
            </a: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marL="534988" indent="-452438">
              <a:buNone/>
              <a:tabLst>
                <a:tab pos="534988" algn="l"/>
                <a:tab pos="5735638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I.	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haracter of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hristian Priesthood.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Heb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10:19-20</a:t>
            </a: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marL="534988" indent="-452438">
              <a:buNone/>
              <a:tabLst>
                <a:tab pos="534988" algn="l"/>
                <a:tab pos="5735638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II.	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haracter of our High Priest.	Heb. 10:21</a:t>
            </a: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marL="534988" indent="-452438">
              <a:buNone/>
              <a:tabLst>
                <a:tab pos="534988" algn="l"/>
                <a:tab pos="5735638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4988" indent="-452438">
              <a:buNone/>
              <a:tabLst>
                <a:tab pos="534988" algn="l"/>
                <a:tab pos="5735638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onditions of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hristian Priesthood.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10:22</a:t>
            </a: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marL="534988" indent="-452438">
              <a:buNone/>
              <a:tabLst>
                <a:tab pos="534988" algn="l"/>
                <a:tab pos="5735638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IV.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ommitment of Priests.	Heb. 10:23-25</a:t>
            </a: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endParaRPr lang="en-MY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91" y="1481803"/>
            <a:ext cx="8064192" cy="3240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712078"/>
            <a:ext cx="6139204" cy="96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66" y="-79129"/>
            <a:ext cx="8230313" cy="3298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6" y="408344"/>
            <a:ext cx="8348839" cy="2749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87" y="1379315"/>
            <a:ext cx="8409799" cy="2810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888" y="1888502"/>
            <a:ext cx="8722174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1338" lvl="0" indent="-541338" algn="l">
              <a:lnSpc>
                <a:spcPct val="115000"/>
              </a:lnSpc>
              <a:spcBef>
                <a:spcPct val="20000"/>
              </a:spcBef>
              <a:tabLst>
                <a:tab pos="541338" algn="l"/>
                <a:tab pos="2743200" algn="l"/>
                <a:tab pos="4114800" algn="l"/>
              </a:tabLs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The Significance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Rent Veil.	</a:t>
            </a:r>
            <a:r>
              <a:rPr lang="en-MY" sz="3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MY" sz="3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The 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emoval of 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istance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8600"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	The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emoval of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emarcation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–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and living 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 	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Heb. 10:20, 19</a:t>
            </a:r>
            <a:endParaRPr lang="en-MY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Where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pproach can be made at all times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4:16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	Where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ccess is granted to all Priests.	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2:18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6938" lvl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896938" algn="l"/>
                <a:tab pos="1165225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 such by the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lood of Christ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Heb. 10:19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6938" lvl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896938" algn="l"/>
                <a:tab pos="1165225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 such by the New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irth.		I Pet. 2:5, 9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0">
              <a:lnSpc>
                <a:spcPct val="115000"/>
              </a:lnSpc>
              <a:spcAft>
                <a:spcPts val="0"/>
              </a:spcAft>
              <a:buNone/>
              <a:tabLst>
                <a:tab pos="685800" algn="l"/>
                <a:tab pos="896938" algn="l"/>
                <a:tab pos="2743200" algn="l"/>
                <a:tab pos="4114800" algn="l"/>
                <a:tab pos="600392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 Where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cceptance is because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of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Once-for-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Sacrifice.	Heb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10:14, 15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529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  <a:tabLst>
                <a:tab pos="685800" algn="l"/>
                <a:tab pos="2743200" algn="l"/>
                <a:tab pos="4114800" algn="l"/>
              </a:tabLst>
            </a:pPr>
            <a:r>
              <a:rPr lang="en-US" sz="3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eware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arrier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of…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6858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itualism in the hierarchy.	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Eph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2:15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6858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iches in society –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cross	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2:16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6858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eligiousness in piety –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circumcision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2:11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6858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acism in the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Gentiles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2:11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the Cross grants equality to all.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6858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	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ites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aised in priestly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ministry –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holiest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lit. = the holy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places) 							Heb. 9:6-11ff</a:t>
            </a:r>
            <a:endParaRPr lang="en-MY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989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Christ’s work was </a:t>
            </a: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completed</a:t>
            </a:r>
            <a:r>
              <a:rPr lang="en-US" dirty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		      </a:t>
            </a:r>
            <a:r>
              <a:rPr lang="en-US" i="1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Finished!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Veil rent,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Holy </a:t>
            </a: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Place </a:t>
            </a:r>
            <a:r>
              <a:rPr lang="en-US" dirty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the Holiest were united </a:t>
            </a:r>
            <a:endParaRPr lang="en-US" dirty="0" smtClean="0">
              <a:solidFill>
                <a:srgbClr val="1F095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made one </a:t>
            </a:r>
            <a:r>
              <a:rPr lang="en-US" b="1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anctuary</a:t>
            </a:r>
            <a:r>
              <a:rPr lang="en-US" dirty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1F095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Thus</a:t>
            </a:r>
            <a:r>
              <a:rPr lang="en-US" dirty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Worship and </a:t>
            </a:r>
            <a:r>
              <a:rPr lang="en-US" b="1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ervice go </a:t>
            </a:r>
            <a:r>
              <a:rPr lang="en-US" dirty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together.	Rom. 12:1, 2; Heb. </a:t>
            </a:r>
            <a:r>
              <a:rPr lang="en-US" dirty="0" smtClean="0">
                <a:solidFill>
                  <a:srgbClr val="1F095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12:27, 28</a:t>
            </a:r>
            <a:endParaRPr lang="en-MY" dirty="0">
              <a:solidFill>
                <a:srgbClr val="1F095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624606">
            <a:off x="1295636" y="2802020"/>
            <a:ext cx="6552728" cy="16004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MY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God has </a:t>
            </a:r>
            <a:r>
              <a:rPr lang="en-MY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Pulled </a:t>
            </a:r>
            <a:r>
              <a:rPr lang="en-MY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down, </a:t>
            </a:r>
            <a:endParaRPr lang="en-MY" sz="4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MY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MY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Man </a:t>
            </a:r>
            <a:r>
              <a:rPr lang="en-MY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MY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272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>
              <a:tabLst>
                <a:tab pos="2505075" algn="l"/>
              </a:tabLst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31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Oct., 2019 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Butterworth Gospel Hall</a:t>
            </a:r>
            <a:endParaRPr lang="en-MY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355600" indent="-273050">
              <a:buNone/>
              <a:tabLst>
                <a:tab pos="355600" algn="l"/>
              </a:tabLst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Theme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Christian Priesthood in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Hebrews 10:19-25</a:t>
            </a:r>
            <a:endParaRPr lang="en-MY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4988" indent="-452438">
              <a:buNone/>
              <a:tabLst>
                <a:tab pos="534988" algn="l"/>
                <a:tab pos="5735638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	The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haracter of the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hristian Priesthood.	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Heb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10:18-20</a:t>
            </a:r>
            <a:endParaRPr lang="en-MY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lvl="0" indent="0" algn="ctr">
              <a:buNone/>
              <a:tabLst>
                <a:tab pos="534988" algn="l"/>
                <a:tab pos="5735638" algn="l"/>
              </a:tabLs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2020, D.V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4050" indent="-571500">
              <a:buAutoNum type="romanUcPeriod" startAt="2"/>
              <a:tabLst>
                <a:tab pos="534988" algn="l"/>
                <a:tab pos="5735638" algn="l"/>
              </a:tabLst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Character of our High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Priest. Heb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10:21</a:t>
            </a:r>
          </a:p>
          <a:p>
            <a:pPr marL="534988" indent="-452438">
              <a:buNone/>
              <a:tabLst>
                <a:tab pos="534988" algn="l"/>
                <a:tab pos="5735638" algn="l"/>
              </a:tabLst>
            </a:pPr>
            <a:r>
              <a:rPr lang="en-US" dirty="0" smtClean="0">
                <a:solidFill>
                  <a:srgbClr val="1F0957"/>
                </a:solidFill>
                <a:latin typeface="Times New Roman" pitchFamily="18" charset="0"/>
                <a:cs typeface="Times New Roman" pitchFamily="18" charset="0"/>
              </a:rPr>
              <a:t>III. The </a:t>
            </a:r>
            <a:r>
              <a:rPr lang="en-US" b="1" dirty="0">
                <a:solidFill>
                  <a:srgbClr val="1F095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1F0957"/>
                </a:solidFill>
                <a:latin typeface="Times New Roman" pitchFamily="18" charset="0"/>
                <a:cs typeface="Times New Roman" pitchFamily="18" charset="0"/>
              </a:rPr>
              <a:t>onditions of the </a:t>
            </a:r>
            <a:r>
              <a:rPr lang="en-US" b="1" dirty="0">
                <a:solidFill>
                  <a:srgbClr val="1F095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1F0957"/>
                </a:solidFill>
                <a:latin typeface="Times New Roman" pitchFamily="18" charset="0"/>
                <a:cs typeface="Times New Roman" pitchFamily="18" charset="0"/>
              </a:rPr>
              <a:t>hristian </a:t>
            </a:r>
            <a:r>
              <a:rPr lang="en-US" b="1" dirty="0">
                <a:solidFill>
                  <a:srgbClr val="1F0957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rgbClr val="1F0957"/>
                </a:solidFill>
                <a:latin typeface="Times New Roman" pitchFamily="18" charset="0"/>
                <a:cs typeface="Times New Roman" pitchFamily="18" charset="0"/>
              </a:rPr>
              <a:t>riesthood.	</a:t>
            </a:r>
            <a:r>
              <a:rPr lang="en-US" dirty="0" smtClean="0">
                <a:solidFill>
                  <a:srgbClr val="1F0957"/>
                </a:solidFill>
                <a:latin typeface="Times New Roman" pitchFamily="18" charset="0"/>
                <a:cs typeface="Times New Roman" pitchFamily="18" charset="0"/>
              </a:rPr>
              <a:t>Heb</a:t>
            </a:r>
            <a:r>
              <a:rPr lang="en-US" dirty="0">
                <a:solidFill>
                  <a:srgbClr val="1F0957"/>
                </a:solidFill>
                <a:latin typeface="Times New Roman" pitchFamily="18" charset="0"/>
                <a:cs typeface="Times New Roman" pitchFamily="18" charset="0"/>
              </a:rPr>
              <a:t>. 10:22</a:t>
            </a:r>
            <a:endParaRPr lang="en-MY" dirty="0">
              <a:solidFill>
                <a:srgbClr val="1F095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54050" indent="-571500">
              <a:buAutoNum type="romanUcPeriod" startAt="4"/>
              <a:tabLst>
                <a:tab pos="534988" algn="l"/>
                <a:tab pos="5735638" algn="l"/>
              </a:tabLst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ommitment of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riests.	Heb.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10:23-25</a:t>
            </a:r>
          </a:p>
          <a:p>
            <a:pPr marL="82550" indent="0">
              <a:buNone/>
              <a:tabLst>
                <a:tab pos="534988" algn="l"/>
                <a:tab pos="5735638" algn="l"/>
              </a:tabLst>
            </a:pPr>
            <a:r>
              <a:rPr lang="en-M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Next Meeting: </a:t>
            </a:r>
            <a:r>
              <a:rPr lang="en-MY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Year of the Rat </a:t>
            </a:r>
            <a:r>
              <a:rPr lang="en-M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19 Jan. 2020</a:t>
            </a:r>
          </a:p>
          <a:p>
            <a:pPr marL="82550" indent="0">
              <a:buNone/>
              <a:tabLst>
                <a:tab pos="534988" algn="l"/>
                <a:tab pos="5735638" algn="l"/>
              </a:tabLst>
            </a:pPr>
            <a:endParaRPr lang="en-MY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2" y="3429000"/>
            <a:ext cx="8293892" cy="3312368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MY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MY" sz="3300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Many images in this Presentation are sourced from the Internet with the sole intention of illustrating my biblical teaching </a:t>
            </a:r>
            <a:br>
              <a:rPr lang="en-MY" sz="3300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MY" sz="3300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not used for any profitable purpose.</a:t>
            </a:r>
            <a:br>
              <a:rPr lang="en-MY" sz="3300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MY" sz="3300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Note: These images are only illustrations, not necessarily authoritative.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MY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92" y="260648"/>
            <a:ext cx="8293893" cy="3312368"/>
          </a:xfrm>
          <a:solidFill>
            <a:srgbClr val="FFC000"/>
          </a:solidFill>
        </p:spPr>
        <p:txBody>
          <a:bodyPr rtlCol="0">
            <a:noAutofit/>
          </a:bodyPr>
          <a:lstStyle/>
          <a:p>
            <a:pPr marL="57865" indent="-57865" algn="ctr"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those interested in…</a:t>
            </a:r>
            <a:b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Viewing the Powerpoint Presentation again;</a:t>
            </a:r>
          </a:p>
          <a:p>
            <a:pPr marL="57865" indent="-57865" algn="ctr"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the Study again</a:t>
            </a:r>
          </a:p>
          <a:p>
            <a:pPr marL="57865" indent="-57865" algn="ctr">
              <a:defRPr/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And/Or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 a full Outline of the Study,</a:t>
            </a:r>
          </a:p>
          <a:p>
            <a:pPr marL="57865" indent="-57865" algn="ctr"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Please visit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(after Tuesday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 algn="ctr">
              <a:buNone/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www.berita-bethel-ung.com</a:t>
            </a:r>
            <a:endParaRPr lang="en-MY" sz="3000" i="1" dirty="0">
              <a:solidFill>
                <a:srgbClr val="2308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sz="3200" b="1" cap="small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A.	The Classes of Priesthood.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Original Purpose of God.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Exo.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19:5-8</a:t>
            </a:r>
          </a:p>
          <a:p>
            <a:pPr marL="274638" indent="0">
              <a:buNone/>
            </a:pPr>
            <a:r>
              <a:rPr lang="en-MY" sz="3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a.  The National Priesthood Put </a:t>
            </a:r>
            <a:r>
              <a:rPr lang="en-MY" sz="3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MY" sz="3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way </a:t>
            </a:r>
            <a:r>
              <a:rPr lang="en-MY" sz="3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because </a:t>
            </a:r>
            <a:r>
              <a:rPr lang="en-MY" sz="3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of </a:t>
            </a:r>
            <a:r>
              <a:rPr lang="en-MY" sz="3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disobedience</a:t>
            </a:r>
            <a:r>
              <a:rPr lang="en-MY" sz="3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Exo. </a:t>
            </a:r>
            <a:r>
              <a:rPr lang="en-MY" sz="3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32:8-10, </a:t>
            </a:r>
            <a:r>
              <a:rPr lang="en-MY" sz="3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cf. Isa.61:6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Other Priesthoods set up by 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God.</a:t>
            </a:r>
          </a:p>
          <a:p>
            <a:pPr marL="742950" lvl="0" indent="-514350">
              <a:lnSpc>
                <a:spcPct val="115000"/>
              </a:lnSpc>
              <a:buAutoNum type="alphaLcPeriod" startAt="2"/>
              <a:tabLst>
                <a:tab pos="720725" algn="l"/>
                <a:tab pos="2743200" algn="l"/>
                <a:tab pos="4114800" algn="l"/>
                <a:tab pos="5913438" algn="l"/>
              </a:tabLst>
            </a:pPr>
            <a:r>
              <a:rPr lang="en-US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The </a:t>
            </a:r>
            <a:r>
              <a:rPr lang="en-US" sz="3000" dirty="0">
                <a:latin typeface="Times New Roman" pitchFamily="18" charset="0"/>
                <a:ea typeface="Times New Roman"/>
                <a:cs typeface="Times New Roman" pitchFamily="18" charset="0"/>
              </a:rPr>
              <a:t>Levitic</a:t>
            </a:r>
            <a:r>
              <a:rPr lang="en-US" sz="3000" b="1" dirty="0">
                <a:latin typeface="Times New Roman" pitchFamily="18" charset="0"/>
                <a:ea typeface="Times New Roman"/>
                <a:cs typeface="Times New Roman" pitchFamily="18" charset="0"/>
              </a:rPr>
              <a:t>al</a:t>
            </a:r>
            <a:r>
              <a:rPr lang="en-US" sz="3000" dirty="0">
                <a:latin typeface="Times New Roman" pitchFamily="18" charset="0"/>
                <a:ea typeface="Times New Roman"/>
                <a:cs typeface="Times New Roman" pitchFamily="18" charset="0"/>
              </a:rPr>
              <a:t> Priesthood Set </a:t>
            </a:r>
            <a:r>
              <a:rPr lang="en-US" sz="3000" b="1" dirty="0"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3000" dirty="0">
                <a:latin typeface="Times New Roman" pitchFamily="18" charset="0"/>
                <a:ea typeface="Times New Roman"/>
                <a:cs typeface="Times New Roman" pitchFamily="18" charset="0"/>
              </a:rPr>
              <a:t>side, 		</a:t>
            </a:r>
            <a:r>
              <a:rPr lang="en-US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it </a:t>
            </a:r>
            <a:r>
              <a:rPr lang="en-US" sz="3000" dirty="0">
                <a:latin typeface="Times New Roman" pitchFamily="18" charset="0"/>
                <a:ea typeface="Times New Roman"/>
                <a:cs typeface="Times New Roman" pitchFamily="18" charset="0"/>
              </a:rPr>
              <a:t>was to be a Shadow Priesthood.  </a:t>
            </a:r>
            <a:r>
              <a:rPr lang="en-US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Exo</a:t>
            </a:r>
            <a:r>
              <a:rPr lang="en-US" sz="3000" dirty="0">
                <a:latin typeface="Times New Roman" pitchFamily="18" charset="0"/>
                <a:ea typeface="Times New Roman"/>
                <a:cs typeface="Times New Roman" pitchFamily="18" charset="0"/>
              </a:rPr>
              <a:t>. 28:1, </a:t>
            </a:r>
            <a:r>
              <a:rPr lang="en-US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</a:p>
          <a:p>
            <a:pPr marL="228600" lvl="0" indent="0">
              <a:lnSpc>
                <a:spcPct val="115000"/>
              </a:lnSpc>
              <a:buNone/>
              <a:tabLst>
                <a:tab pos="720725" algn="l"/>
                <a:tab pos="2743200" algn="l"/>
                <a:tab pos="4114800" algn="l"/>
                <a:tab pos="5913438" algn="l"/>
              </a:tabLst>
            </a:pPr>
            <a:endParaRPr lang="en-MY" sz="3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65125" lvl="0" indent="-350838">
              <a:lnSpc>
                <a:spcPct val="115000"/>
              </a:lnSpc>
              <a:buFont typeface="Arial" pitchFamily="34" charset="0"/>
              <a:buAutoNum type="alphaLcPeriod" startAt="3"/>
              <a:tabLst>
                <a:tab pos="365125" algn="l"/>
                <a:tab pos="2781300" algn="l"/>
                <a:tab pos="4114800" algn="l"/>
              </a:tabLst>
            </a:pPr>
            <a:r>
              <a:rPr lang="en-US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The </a:t>
            </a:r>
            <a:r>
              <a:rPr lang="en-US" sz="3000" dirty="0">
                <a:latin typeface="Times New Roman" pitchFamily="18" charset="0"/>
                <a:ea typeface="Times New Roman"/>
                <a:cs typeface="Times New Roman" pitchFamily="18" charset="0"/>
              </a:rPr>
              <a:t>Melchizedek Priesthood Set </a:t>
            </a:r>
            <a:r>
              <a:rPr lang="en-US" sz="3000" b="1" dirty="0"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3000" dirty="0">
                <a:latin typeface="Times New Roman" pitchFamily="18" charset="0"/>
                <a:ea typeface="Times New Roman"/>
                <a:cs typeface="Times New Roman" pitchFamily="18" charset="0"/>
              </a:rPr>
              <a:t>bove </a:t>
            </a:r>
            <a:r>
              <a:rPr lang="en-US" sz="3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3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llothers</a:t>
            </a:r>
            <a:r>
              <a:rPr lang="en-US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founded on a Unique King-Priest, Heb. 7:1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2" y="274638"/>
            <a:ext cx="8265368" cy="458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en-US" sz="3200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The Constitution </a:t>
            </a:r>
            <a:br>
              <a:rPr lang="en-US" sz="3200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Christian Priesthood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Brethren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Who are Priests?	Heb. 10:19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8488" lvl="0" indent="-514350">
              <a:buFont typeface="Arial" pitchFamily="34" charset="0"/>
              <a:buAutoNum type="arabicPeriod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regarding a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pecial Priesthood (Clergy) in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cripture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(Eph. 4:11, 12; 2:20)</a:t>
            </a:r>
          </a:p>
          <a:p>
            <a:pPr marL="598488" lvl="0" indent="-514350">
              <a:buFont typeface="Arial" pitchFamily="34" charset="0"/>
              <a:buAutoNum type="arabicPeriod"/>
            </a:pPr>
            <a:r>
              <a:rPr lang="en-MY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MY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Absence </a:t>
            </a:r>
            <a: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a </a:t>
            </a:r>
            <a:r>
              <a:rPr lang="en-MY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pecial Priesthood in </a:t>
            </a:r>
            <a:r>
              <a:rPr lang="en-MY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MY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cripture. (Acts 20:28; 6:1-5;  I Tim.3; Tit.1)</a:t>
            </a:r>
          </a:p>
          <a:p>
            <a:pPr marL="598488" lvl="0" indent="-514350">
              <a:buFont typeface="Arial" pitchFamily="34" charset="0"/>
              <a:buAutoNum type="arabicPeriod"/>
            </a:pPr>
            <a:r>
              <a:rPr lang="en-MY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MY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Presence</a:t>
            </a:r>
            <a: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of the </a:t>
            </a:r>
            <a:r>
              <a:rPr lang="en-MY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hristian </a:t>
            </a:r>
            <a:r>
              <a:rPr lang="en-MY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riesthood in </a:t>
            </a:r>
            <a:b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MY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cripture or Who are </a:t>
            </a:r>
            <a:r>
              <a:rPr lang="en-MY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onstituted </a:t>
            </a:r>
            <a:r>
              <a:rPr lang="en-MY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MY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riests</a:t>
            </a:r>
            <a:r>
              <a:rPr lang="en-MY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  <a:p>
            <a:pPr marL="598488" lvl="0" indent="-323850"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are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elievers in Christ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Pet. 2:1-9</a:t>
            </a:r>
          </a:p>
          <a:p>
            <a:pPr marL="598488" lvl="0" indent="-323850">
              <a:buAutoNum type="alphaLcPeriod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All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are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rethren of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Christ. Heb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10:19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531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en-US" sz="3000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The </a:t>
            </a:r>
            <a:r>
              <a:rPr lang="en-US" sz="3000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Confidence in the Christian </a:t>
            </a:r>
            <a:r>
              <a:rPr lang="en-US" sz="3000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Priesthood.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10:19</a:t>
            </a:r>
            <a:r>
              <a:rPr lang="en-MY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3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rethren</a:t>
            </a:r>
            <a:r>
              <a:rPr lang="en-US" sz="3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oldness </a:t>
            </a:r>
            <a:r>
              <a:rPr lang="en-US" sz="3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enter into the holiest </a:t>
            </a:r>
            <a:r>
              <a:rPr 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3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lood of Jesus…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This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Boldness is Objective.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Heb.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9:14</a:t>
            </a:r>
          </a:p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Boldness is Positive.	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Heb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. 9:14 </a:t>
            </a:r>
            <a:b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–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purge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(lit. = scrub)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your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conscience</a:t>
            </a:r>
          </a:p>
          <a:p>
            <a:pPr marL="514350" lvl="0" indent="-514350">
              <a:buFont typeface="Arial" pitchFamily="34" charset="0"/>
              <a:buAutoNum type="alphaLcPeriod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not based on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eelings – 				Ct. The Role of Conscience.</a:t>
            </a:r>
          </a:p>
          <a:p>
            <a:pPr marL="514350" lvl="0" indent="-514350">
              <a:buFont typeface="Arial" pitchFamily="34" charset="0"/>
              <a:buAutoNum type="alphaLcPeriod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not based on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ailures	–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dead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</a:p>
          <a:p>
            <a:pPr marL="514350" lvl="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based on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aith.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13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4504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en-US" sz="3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Pt</a:t>
            </a:r>
            <a:r>
              <a:rPr lang="en-US" sz="32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1b –   </a:t>
            </a:r>
            <a:r>
              <a:rPr lang="en-US" sz="32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The </a:t>
            </a:r>
            <a:r>
              <a:rPr lang="en-US" sz="32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Consecration of the </a:t>
            </a:r>
            <a:r>
              <a:rPr lang="en-US" sz="32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Christian </a:t>
            </a:r>
            <a:r>
              <a:rPr lang="en-US" sz="32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Priesthood.	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10:19</a:t>
            </a:r>
            <a:r>
              <a:rPr lang="en-MY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MY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MY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enter into the Holiest…</a:t>
            </a:r>
            <a:endParaRPr lang="en-MY" sz="32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15000"/>
              </a:lnSpc>
              <a:buNone/>
              <a:tabLst>
                <a:tab pos="342900" algn="l"/>
                <a:tab pos="800100" algn="l"/>
                <a:tab pos="2743200" algn="l"/>
                <a:tab pos="411480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of the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Tabernacle.   Heb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9:1-5</a:t>
            </a:r>
            <a:endParaRPr lang="en-MY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  <a:tabLst>
                <a:tab pos="571500" algn="l"/>
                <a:tab pos="8001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	The Three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ompartments in their typical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teaching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Cp. Heb. 8:5; 9:11, 23</a:t>
            </a:r>
            <a:endParaRPr lang="en-MY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71500">
              <a:lnSpc>
                <a:spcPct val="115000"/>
              </a:lnSpc>
              <a:spcAft>
                <a:spcPts val="0"/>
              </a:spcAft>
              <a:buAutoNum type="romanLcPeriod"/>
              <a:tabLst>
                <a:tab pos="571500" algn="l"/>
                <a:tab pos="800100" algn="l"/>
                <a:tab pos="2743200" algn="l"/>
                <a:tab pos="4114800" algn="l"/>
              </a:tabLst>
            </a:pPr>
            <a:r>
              <a:rPr lang="en-US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Outer Court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alvary, where Christ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died.</a:t>
            </a:r>
          </a:p>
          <a:p>
            <a:pPr marL="914400" indent="-571500">
              <a:lnSpc>
                <a:spcPct val="115000"/>
              </a:lnSpc>
              <a:spcAft>
                <a:spcPts val="0"/>
              </a:spcAft>
              <a:buAutoNum type="romanLcPeriod"/>
              <a:tabLst>
                <a:tab pos="571500" algn="l"/>
                <a:tab pos="800100" algn="l"/>
                <a:tab pos="2743200" algn="l"/>
                <a:tab pos="4114800" algn="l"/>
              </a:tabLst>
            </a:pPr>
            <a:r>
              <a:rPr lang="en-US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Holy Place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Heavens through which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hrist passes.	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9:24</a:t>
            </a:r>
            <a:endParaRPr lang="en-MY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571500" algn="l"/>
                <a:tab pos="8001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	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Holiest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resence of God.	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9:24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7277"/>
            <a:ext cx="3826769" cy="2235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" y="0"/>
            <a:ext cx="9036497" cy="39976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199" y="3574187"/>
            <a:ext cx="8208911" cy="265303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MY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9:24</a:t>
            </a:r>
          </a:p>
          <a:p>
            <a:pPr lvl="0" algn="ctr">
              <a:spcBef>
                <a:spcPct val="20000"/>
              </a:spcBef>
            </a:pPr>
            <a:r>
              <a:rPr lang="en-MY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MY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not entered into </a:t>
            </a:r>
            <a:r>
              <a:rPr lang="en-MY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holy places </a:t>
            </a:r>
            <a:r>
              <a:rPr lang="en-MY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with hands, which are </a:t>
            </a:r>
            <a:r>
              <a:rPr lang="en-MY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figures of the true</a:t>
            </a:r>
            <a:r>
              <a:rPr lang="en-MY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but into </a:t>
            </a:r>
            <a:r>
              <a:rPr lang="en-MY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MY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itself</a:t>
            </a:r>
            <a:r>
              <a:rPr lang="en-MY" sz="32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now to appear in the presence of God </a:t>
            </a:r>
            <a:r>
              <a:rPr lang="en-MY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MY" sz="32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4" y="0"/>
            <a:ext cx="9079473" cy="726352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MY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9:1-5</a:t>
            </a: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 Then verily the first covenant had also ordinances of divine service, and a worldly sanctuary. </a:t>
            </a:r>
            <a:b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 For there was a tabernacle made; the first, </a:t>
            </a:r>
            <a:r>
              <a:rPr lang="en-MY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wherein</a:t>
            </a: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candlestick, and the table, and the </a:t>
            </a:r>
            <a:r>
              <a:rPr lang="en-MY" sz="3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shewbread</a:t>
            </a: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which is called the sanctuary. </a:t>
            </a:r>
            <a:b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 And after the second veil, the tabernacle which is called the Holiest of all; </a:t>
            </a:r>
            <a:b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 Which </a:t>
            </a:r>
            <a:r>
              <a:rPr lang="en-MY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golden censer</a:t>
            </a: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ark of the covenant overlaid round about with gold, </a:t>
            </a:r>
            <a:r>
              <a:rPr lang="en-MY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wherein was </a:t>
            </a: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golden pot that had manna, and Aaron's rod that budded, and the tables of the covenant; </a:t>
            </a:r>
            <a:b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 And over it the </a:t>
            </a:r>
            <a:r>
              <a:rPr lang="en-MY" sz="3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cherubims</a:t>
            </a:r>
            <a:r>
              <a:rPr lang="en-MY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glory shadowing the </a:t>
            </a:r>
            <a:r>
              <a:rPr lang="en-MY" sz="3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mercyseat</a:t>
            </a:r>
            <a:r>
              <a:rPr lang="en-MY" sz="3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MY" sz="3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30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2659242"/>
            <a:ext cx="9298728" cy="41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sz="32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The Consecration of the Christian Priesthood.	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10:19</a:t>
            </a:r>
            <a:endParaRPr lang="en-MY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28650" lvl="0" indent="-514350">
              <a:lnSpc>
                <a:spcPct val="115000"/>
              </a:lnSpc>
              <a:buAutoNum type="arabicPeriod"/>
              <a:tabLst>
                <a:tab pos="342900" algn="l"/>
                <a:tab pos="800100" algn="l"/>
                <a:tab pos="2743200" algn="l"/>
                <a:tab pos="4114800" algn="l"/>
              </a:tabLst>
            </a:pPr>
            <a:r>
              <a:rPr lang="en-US" sz="4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of the Tabernacle.   Heb. </a:t>
            </a:r>
            <a:r>
              <a:rPr lang="en-US" sz="4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9:1-5</a:t>
            </a:r>
            <a:endParaRPr lang="en-MY" sz="4800" dirty="0" smtClean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4088" indent="-514350">
              <a:buAutoNum type="alphaLcPeriod"/>
            </a:pPr>
            <a:r>
              <a:rPr lang="en-US" sz="4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Three 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ompartments in their typical </a:t>
            </a:r>
            <a:r>
              <a:rPr lang="en-US" sz="4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teaching.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Cp. Heb. 8:5; 9:11, </a:t>
            </a:r>
            <a:r>
              <a:rPr lang="en-US" sz="4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</a:p>
          <a:p>
            <a:pPr marL="954088" indent="-514350">
              <a:buAutoNum type="alphaLcPeriod"/>
            </a:pP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urtains (Veils)		9:6-9</a:t>
            </a:r>
            <a:endParaRPr lang="en-MY" sz="4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2538" indent="-625475">
              <a:lnSpc>
                <a:spcPct val="115000"/>
              </a:lnSpc>
              <a:spcAft>
                <a:spcPts val="0"/>
              </a:spcAft>
              <a:buAutoNum type="romanLcPeriod"/>
              <a:tabLst>
                <a:tab pos="1168400" algn="l"/>
                <a:tab pos="2743200" algn="l"/>
                <a:tab pos="4114800" algn="l"/>
                <a:tab pos="6011863" algn="l"/>
              </a:tabLst>
            </a:pPr>
            <a:r>
              <a:rPr lang="en-US" sz="48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Gate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Outer Court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	   (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x 5 cubits):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alvation.</a:t>
            </a:r>
          </a:p>
          <a:p>
            <a:pPr marL="1252538" indent="-625475">
              <a:lnSpc>
                <a:spcPct val="115000"/>
              </a:lnSpc>
              <a:spcAft>
                <a:spcPts val="0"/>
              </a:spcAft>
              <a:buAutoNum type="romanLcPeriod"/>
              <a:tabLst>
                <a:tab pos="1168400" algn="l"/>
                <a:tab pos="2743200" algn="l"/>
                <a:tab pos="4114800" algn="l"/>
                <a:tab pos="6011863" algn="l"/>
              </a:tabLst>
            </a:pPr>
            <a:r>
              <a:rPr lang="en-US" sz="48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Door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Tent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(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Tabernacle, 10 x 10 cubits):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ervice.</a:t>
            </a:r>
          </a:p>
          <a:p>
            <a:pPr marL="1252538" indent="-625475">
              <a:lnSpc>
                <a:spcPct val="115000"/>
              </a:lnSpc>
              <a:spcAft>
                <a:spcPts val="0"/>
              </a:spcAft>
              <a:buAutoNum type="romanLcPeriod"/>
              <a:tabLst>
                <a:tab pos="1168400" algn="l"/>
                <a:tab pos="2743200" algn="l"/>
                <a:tab pos="4114800" algn="l"/>
                <a:tab pos="6011863" algn="l"/>
              </a:tabLst>
            </a:pPr>
            <a:r>
              <a:rPr lang="en-US" sz="48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Veil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 x 10 cubits):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piritual worship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2125"/>
            <a:ext cx="4143276" cy="3424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22125"/>
            <a:ext cx="5040560" cy="33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marL="342900" indent="-228600">
              <a:lnSpc>
                <a:spcPct val="115000"/>
              </a:lnSpc>
              <a:spcAft>
                <a:spcPts val="0"/>
              </a:spcAft>
              <a:tabLst>
                <a:tab pos="800100" algn="l"/>
                <a:tab pos="2743200" algn="l"/>
                <a:tab pos="411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The Standing of the Veil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228600"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	It kept God’s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resence In.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It kept God’s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eople Out.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901700" algn="l"/>
                <a:tab pos="2743200" algn="l"/>
                <a:tab pos="4114800" algn="l"/>
              </a:tabLst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“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newly-slain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		    		</a:t>
            </a: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 ct.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 slain goat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of the earthly tabernacle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Lev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16:14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	“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 in contrast to the dead sacrifices,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and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dead road, and the dead results.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	“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MY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MY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the Veil…His flesh.</a:t>
            </a:r>
            <a:endParaRPr lang="en-MY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523" y="764704"/>
            <a:ext cx="3497478" cy="3443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114" y="762658"/>
            <a:ext cx="3467886" cy="3445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523" y="762658"/>
            <a:ext cx="3537142" cy="36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115000"/>
              </a:lnSpc>
              <a:buNone/>
              <a:tabLst>
                <a:tab pos="800100" algn="l"/>
                <a:tab pos="2743200" algn="l"/>
                <a:tab pos="4114800" algn="l"/>
              </a:tabLst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buNone/>
              <a:tabLst>
                <a:tab pos="800100" algn="l"/>
                <a:tab pos="2743200" algn="l"/>
                <a:tab pos="4114800" algn="l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The Significance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Rent Veil.	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uncrucified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Saviour is no Saviour.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	The Removal of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istance.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The Jews worshipped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afar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Exo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24:1, 2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800100" algn="l"/>
                <a:tab pos="2743200" algn="l"/>
                <a:tab pos="4114800" algn="l"/>
                <a:tab pos="5926138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	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Gentiles were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afar off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2:13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632"/>
            <a:ext cx="8003232" cy="29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228600" lvl="0" indent="-228600" algn="l">
              <a:lnSpc>
                <a:spcPct val="115000"/>
              </a:lnSpc>
              <a:spcBef>
                <a:spcPct val="20000"/>
              </a:spcBef>
              <a:tabLst>
                <a:tab pos="271463" algn="l"/>
                <a:tab pos="2743200" algn="l"/>
                <a:tab pos="41148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But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hurch is made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near	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Eph. 2:13</a:t>
            </a:r>
            <a:r>
              <a:rPr lang="en-MY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MY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hristians are to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near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Heb.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10:2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15000"/>
              </a:lnSpc>
              <a:buNone/>
              <a:tabLst>
                <a:tab pos="685800" algn="l"/>
                <a:tab pos="1165860" algn="l"/>
                <a:tab pos="2743200" algn="l"/>
                <a:tab pos="4114800" algn="l"/>
              </a:tabLst>
            </a:pPr>
            <a:r>
              <a:rPr lang="en-US" sz="12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the Law</a:t>
            </a:r>
            <a:r>
              <a:rPr lang="en-US" sz="1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ct. </a:t>
            </a:r>
            <a:r>
              <a:rPr lang="en-US" sz="1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Christ</a:t>
            </a:r>
            <a:endParaRPr lang="en-US" sz="12000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685800" algn="l"/>
                <a:tab pos="1165225" algn="l"/>
                <a:tab pos="2743200" algn="l"/>
                <a:tab pos="4114800" algn="l"/>
                <a:tab pos="5197475" algn="l"/>
              </a:tabLst>
            </a:pP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Man and God is </a:t>
            </a:r>
            <a:r>
              <a:rPr lang="en-US" sz="1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emoved		– 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Way.	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Jn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4:23, 24</a:t>
            </a:r>
            <a:endParaRPr lang="en-MY" sz="1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lvl="0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457200" algn="l"/>
                <a:tab pos="800100" algn="l"/>
                <a:tab pos="2149475" algn="l"/>
                <a:tab pos="2743200" algn="l"/>
                <a:tab pos="4114800" algn="l"/>
                <a:tab pos="6188075" algn="l"/>
              </a:tabLst>
            </a:pP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Beware 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alse Worship 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– 4:22a</a:t>
            </a:r>
            <a:endParaRPr lang="en-MY" sz="1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lvl="0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457200" algn="l"/>
                <a:tab pos="800100" algn="l"/>
                <a:tab pos="2149475" algn="l"/>
                <a:tab pos="2743200" algn="l"/>
                <a:tab pos="4114800" algn="l"/>
                <a:tab pos="6188075" algn="l"/>
              </a:tabLst>
            </a:pP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Beware of </a:t>
            </a:r>
            <a:r>
              <a:rPr lang="en-US" sz="1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igurative 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Worship	– 4:22b</a:t>
            </a:r>
          </a:p>
          <a:p>
            <a:pPr marL="711200" lvl="0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457200" algn="l"/>
                <a:tab pos="800100" algn="l"/>
                <a:tab pos="2149475" algn="l"/>
                <a:tab pos="2743200" algn="l"/>
                <a:tab pos="4114800" algn="l"/>
                <a:tab pos="6188075" algn="l"/>
              </a:tabLst>
            </a:pP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need is </a:t>
            </a:r>
            <a:r>
              <a:rPr lang="en-US" sz="1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aithful Worship 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4:23, 24</a:t>
            </a:r>
          </a:p>
          <a:p>
            <a:pPr marL="441325" lvl="0" indent="-441325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457200" algn="l"/>
                <a:tab pos="800100" algn="l"/>
                <a:tab pos="2149475" algn="l"/>
                <a:tab pos="2743200" algn="l"/>
                <a:tab pos="4114800" algn="l"/>
                <a:tab pos="4754563" algn="l"/>
                <a:tab pos="6188075" algn="l"/>
              </a:tabLst>
            </a:pP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Jew and Gentile is </a:t>
            </a:r>
            <a:r>
              <a:rPr lang="en-US" sz="1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emoved – 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a 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Body. 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Eph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:16; Gal. 3:28 </a:t>
            </a:r>
          </a:p>
          <a:p>
            <a:pPr marL="0" lvl="0" indent="0" algn="ctr">
              <a:lnSpc>
                <a:spcPct val="115000"/>
              </a:lnSpc>
              <a:buNone/>
              <a:tabLst>
                <a:tab pos="457200" algn="l"/>
                <a:tab pos="800100" algn="l"/>
                <a:tab pos="2149475" algn="l"/>
                <a:tab pos="2743200" algn="l"/>
                <a:tab pos="4114800" algn="l"/>
                <a:tab pos="5197475" algn="l"/>
                <a:tab pos="6188075" algn="l"/>
              </a:tabLst>
            </a:pP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1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lergy</a:t>
            </a:r>
            <a:endParaRPr lang="en-MY" sz="1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685800" algn="l"/>
                <a:tab pos="2743200" algn="l"/>
                <a:tab pos="4114800" algn="l"/>
              </a:tabLst>
            </a:pP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789995"/>
            <a:ext cx="3299618" cy="38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270</Words>
  <Application>Microsoft Office PowerPoint</Application>
  <PresentationFormat>On-screen Show (4:3)</PresentationFormat>
  <Paragraphs>98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1_Office Theme</vt:lpstr>
      <vt:lpstr>27th October, 2019    Butterworth Gospel Hall</vt:lpstr>
      <vt:lpstr>A. The Classes of Priesthood.</vt:lpstr>
      <vt:lpstr>B. The Constitution  of the Christian Priesthood.  Brethren or Who are Priests? Heb. 10:19</vt:lpstr>
      <vt:lpstr>C. The Confidence in the Christian Priesthood. Heb. 10:19 Having therefore, Brethren,  Boldness to enter into the holiest by the Blood of Jesus…</vt:lpstr>
      <vt:lpstr>Pt. 1b –   D. The Consecration of the  Christian Priesthood. Heb. 10:19 to enter into the Holiest…</vt:lpstr>
      <vt:lpstr>D. The Consecration of the Christian Priesthood. Heb. 10:19</vt:lpstr>
      <vt:lpstr>2. The Standing of the Veil.</vt:lpstr>
      <vt:lpstr>PowerPoint Presentation</vt:lpstr>
      <vt:lpstr>iii. But, the Church is made near Eph. 2:13     And Christians are to draw near  Heb. 10:2</vt:lpstr>
      <vt:lpstr>3. The Significance of the Rent Veil.  a. The Removal of Distance.</vt:lpstr>
      <vt:lpstr>Conclusion: Beware of the Barrier of…</vt:lpstr>
      <vt:lpstr>PowerPoint Presentation</vt:lpstr>
      <vt:lpstr>27th Oct., 2019  Butterworth Gospel Hall</vt:lpstr>
      <vt:lpstr> Acknowledgement: Many images in this Presentation are sourced from the Internet with the sole intention of illustrating my biblical teaching  and not used for any profitable purpose. Note: These images are only illustrations, not necessarily authoritative.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Sept. 2019  Island Glades Gospel Centre</dc:title>
  <dc:creator>KC-Ung</dc:creator>
  <cp:lastModifiedBy>kim cheng ung</cp:lastModifiedBy>
  <cp:revision>128</cp:revision>
  <dcterms:created xsi:type="dcterms:W3CDTF">2019-08-29T23:09:02Z</dcterms:created>
  <dcterms:modified xsi:type="dcterms:W3CDTF">2019-10-27T09:06:58Z</dcterms:modified>
</cp:coreProperties>
</file>